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1"/>
  </p:notesMasterIdLst>
  <p:sldIdLst>
    <p:sldId id="256" r:id="rId2"/>
    <p:sldId id="257" r:id="rId3"/>
    <p:sldId id="263" r:id="rId4"/>
    <p:sldId id="258" r:id="rId5"/>
    <p:sldId id="259" r:id="rId6"/>
    <p:sldId id="276" r:id="rId7"/>
    <p:sldId id="261" r:id="rId8"/>
    <p:sldId id="264" r:id="rId9"/>
    <p:sldId id="265" r:id="rId10"/>
    <p:sldId id="266" r:id="rId11"/>
    <p:sldId id="267" r:id="rId12"/>
    <p:sldId id="271" r:id="rId13"/>
    <p:sldId id="272" r:id="rId14"/>
    <p:sldId id="278" r:id="rId15"/>
    <p:sldId id="279" r:id="rId16"/>
    <p:sldId id="280" r:id="rId17"/>
    <p:sldId id="281" r:id="rId18"/>
    <p:sldId id="285" r:id="rId19"/>
    <p:sldId id="287" r:id="rId20"/>
    <p:sldId id="262" r:id="rId21"/>
    <p:sldId id="268" r:id="rId22"/>
    <p:sldId id="269" r:id="rId23"/>
    <p:sldId id="270" r:id="rId24"/>
    <p:sldId id="275" r:id="rId25"/>
    <p:sldId id="286" r:id="rId26"/>
    <p:sldId id="283" r:id="rId27"/>
    <p:sldId id="282" r:id="rId28"/>
    <p:sldId id="274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E2ABBB-FE6F-46DA-B8D0-7DD430A5E87F}" v="71" dt="2017-12-04T17:03:10.026"/>
    <p1510:client id="{8DD3DB3E-7DB4-4BA0-A11A-B2946CFF04A1}" v="1566" dt="2017-12-04T22:01:48.955"/>
    <p1510:client id="{753BF8C7-47DD-4771-AEA8-FC0EF3F31C41}" v="349" dt="2017-12-04T23:46:55.687"/>
    <p1510:client id="{756BCD1A-8676-453C-98BD-55C3F0594054}" v="557" dt="2017-12-04T22:31:47.572"/>
    <p1510:client id="{87EE820E-7E70-42F5-A4BA-7B13AD92F8DC}" v="130" dt="2017-12-04T23:52:31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94"/>
    <p:restoredTop sz="94586"/>
  </p:normalViewPr>
  <p:slideViewPr>
    <p:cSldViewPr snapToGrid="0">
      <p:cViewPr>
        <p:scale>
          <a:sx n="78" d="100"/>
          <a:sy n="78" d="100"/>
        </p:scale>
        <p:origin x="-11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0FE55-66A3-9F43-955B-3620B273EA2A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2C45F-7839-0747-B323-842586717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1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2C45F-7839-0747-B323-842586717D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9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0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err="1"/>
              <a:t>DDSAnalytics</a:t>
            </a:r>
            <a:endParaRPr lang="en-US" sz="9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Science Unicorns:</a:t>
            </a:r>
          </a:p>
          <a:p>
            <a:r>
              <a:rPr lang="en-US" dirty="0"/>
              <a:t>Patricia Goresen</a:t>
            </a:r>
          </a:p>
          <a:p>
            <a:r>
              <a:rPr lang="en-US" dirty="0" err="1"/>
              <a:t>Brychan</a:t>
            </a:r>
            <a:r>
              <a:rPr lang="en-US" dirty="0"/>
              <a:t> </a:t>
            </a:r>
            <a:r>
              <a:rPr lang="en-US" dirty="0" err="1"/>
              <a:t>Manry</a:t>
            </a:r>
            <a:endParaRPr lang="en-US" dirty="0"/>
          </a:p>
          <a:p>
            <a:r>
              <a:rPr lang="en-US" dirty="0"/>
              <a:t>Bradley Robinson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A93833-6C78-41CC-BDB0-FAD4D64DE7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1BEF9-5B39-46BA-933F-E458B88635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A127CB2-FEDD-4FE9-AA7F-38B0A99980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322393-1BDD-43F2-B22B-42C8A69082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127241"/>
            <a:ext cx="4616874" cy="2850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86" y="1660910"/>
            <a:ext cx="4616874" cy="178358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8153" y="5105399"/>
            <a:ext cx="98464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Attrition Rate Factors</a:t>
            </a:r>
          </a:p>
        </p:txBody>
      </p:sp>
    </p:spTree>
    <p:extLst>
      <p:ext uri="{BB962C8B-B14F-4D97-AF65-F5344CB8AC3E}">
        <p14:creationId xmlns:p14="http://schemas.microsoft.com/office/powerpoint/2010/main" val="1937441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Influential Variable 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The team used a combination of univariate,  machine learning techniques to identify variables in the data which are important when predicting employee attrition</a:t>
            </a:r>
          </a:p>
          <a:p>
            <a:pPr marL="0" indent="0">
              <a:buNone/>
            </a:pPr>
            <a:r>
              <a:rPr lang="en-US"/>
              <a:t>Process Overview:</a:t>
            </a:r>
          </a:p>
          <a:p>
            <a:pPr marL="457200" indent="-457200">
              <a:buAutoNum type="arabicPeriod"/>
            </a:pPr>
            <a:r>
              <a:rPr lang="en-US"/>
              <a:t>Collinearity Assessment</a:t>
            </a:r>
          </a:p>
          <a:p>
            <a:pPr marL="457200" indent="-457200">
              <a:buAutoNum type="arabicPeriod"/>
            </a:pPr>
            <a:r>
              <a:rPr lang="en-US"/>
              <a:t>Univariate modeling (logit, chi-square)</a:t>
            </a:r>
          </a:p>
          <a:p>
            <a:pPr marL="457200" indent="-457200">
              <a:buAutoNum type="arabicPeriod"/>
            </a:pPr>
            <a:r>
              <a:rPr lang="en-US"/>
              <a:t>Machine learning (random forest and gradient boosted trees)</a:t>
            </a:r>
          </a:p>
          <a:p>
            <a:pPr marL="457200" indent="-457200">
              <a:buAutoNum type="arabicPeriod"/>
            </a:pPr>
            <a:r>
              <a:rPr lang="en-US"/>
              <a:t>Determine Top-Variables Across Methods (stepwise AIC)</a:t>
            </a:r>
          </a:p>
        </p:txBody>
      </p:sp>
    </p:spTree>
    <p:extLst>
      <p:ext uri="{BB962C8B-B14F-4D97-AF65-F5344CB8AC3E}">
        <p14:creationId xmlns:p14="http://schemas.microsoft.com/office/powerpoint/2010/main" val="74681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6A3C402-CBFE-44E8-9529-AD1BAFFB5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1" t="21109"/>
          <a:stretch/>
        </p:blipFill>
        <p:spPr>
          <a:xfrm>
            <a:off x="5848903" y="1476375"/>
            <a:ext cx="4806642" cy="4708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D3967C-11C7-4CA8-B304-8E793D8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1) Collinearity </a:t>
            </a:r>
            <a:r>
              <a:rPr lang="en-US">
                <a:solidFill>
                  <a:srgbClr val="0F6FC6"/>
                </a:solidFill>
              </a:rPr>
              <a:t>Assessment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7ABF1-3584-47A9-BE6D-8ACC19307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427" y="2695575"/>
            <a:ext cx="4818062" cy="22249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Some variables show some pairwise correlation, however none of the correlations are high enough to require variable removal since our variable identification methods are robust to collinearity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8BD2FE-DCC7-4A74-AA82-B5C2AF9EE68E}"/>
              </a:ext>
            </a:extLst>
          </p:cNvPr>
          <p:cNvSpPr/>
          <p:nvPr/>
        </p:nvSpPr>
        <p:spPr>
          <a:xfrm>
            <a:off x="9297279" y="4972050"/>
            <a:ext cx="914400" cy="914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F221E-160A-4B50-8BA7-D19122AAAF56}"/>
              </a:ext>
            </a:extLst>
          </p:cNvPr>
          <p:cNvSpPr/>
          <p:nvPr/>
        </p:nvSpPr>
        <p:spPr>
          <a:xfrm>
            <a:off x="7916023" y="4467225"/>
            <a:ext cx="358267" cy="36456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30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DBBC-B190-4D0D-B60E-C34FBD32A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2) Univariate Modeling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44CFE-C79D-492E-B3C8-6B83CAA86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BD457-558B-4158-B7D3-10A4053F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2063" y="2508250"/>
            <a:ext cx="4479925" cy="4193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/>
              <a:t>For each variable in the data a univariate logit model was run to assess how correlated the variable is with employee attrition</a:t>
            </a:r>
          </a:p>
          <a:p>
            <a:pPr marL="0" indent="0">
              <a:buNone/>
            </a:pPr>
            <a:r>
              <a:rPr lang="en-US" sz="1600"/>
              <a:t>The models were ranked based on AIC and top-5 variables were retained for further analysis:</a:t>
            </a:r>
          </a:p>
          <a:p>
            <a:pPr marL="342900" indent="-342900">
              <a:buAutoNum type="arabicPeriod"/>
            </a:pPr>
            <a:r>
              <a:rPr lang="en-US" sz="1600"/>
              <a:t>Overtime</a:t>
            </a:r>
          </a:p>
          <a:p>
            <a:pPr marL="342900" indent="-342900">
              <a:buAutoNum type="arabicPeriod"/>
            </a:pPr>
            <a:r>
              <a:rPr lang="en-US" sz="1600"/>
              <a:t>Job Role</a:t>
            </a:r>
          </a:p>
          <a:p>
            <a:pPr marL="342900" indent="-342900">
              <a:buAutoNum type="arabicPeriod"/>
            </a:pPr>
            <a:r>
              <a:rPr lang="en-US" sz="1600"/>
              <a:t>Job Level</a:t>
            </a:r>
          </a:p>
          <a:p>
            <a:pPr marL="342900" indent="-342900">
              <a:buAutoNum type="arabicPeriod"/>
            </a:pPr>
            <a:r>
              <a:rPr lang="en-US" sz="1600"/>
              <a:t>Stock Option Level</a:t>
            </a:r>
          </a:p>
          <a:p>
            <a:pPr marL="342900" indent="-342900">
              <a:buAutoNum type="arabicPeriod"/>
            </a:pPr>
            <a:r>
              <a:rPr lang="en-US" sz="1600"/>
              <a:t>Total Working Years</a:t>
            </a:r>
          </a:p>
          <a:p>
            <a:pPr marL="342900" indent="-342900">
              <a:buAutoNum type="arabicPeriod"/>
            </a:pPr>
            <a:endParaRPr lang="en-US" sz="1600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7CA6B-D2DB-4AE3-AEE7-F155DC53A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Chi-Square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6A4FF4D-66A7-43C5-BA58-C352861F6F6B}"/>
              </a:ext>
            </a:extLst>
          </p:cNvPr>
          <p:cNvSpPr txBox="1">
            <a:spLocks/>
          </p:cNvSpPr>
          <p:nvPr/>
        </p:nvSpPr>
        <p:spPr>
          <a:xfrm>
            <a:off x="5943600" y="2459038"/>
            <a:ext cx="4481513" cy="424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For each categorical variable in the data a univariate chi-square model was run to assess how correlated the variable is with employee attrition</a:t>
            </a:r>
          </a:p>
          <a:p>
            <a:pPr marL="0" indent="0">
              <a:buNone/>
            </a:pPr>
            <a:r>
              <a:rPr lang="en-US" sz="1600"/>
              <a:t>The models were ranked based on p-value and top-5 variables were retained for further analysis:</a:t>
            </a:r>
          </a:p>
          <a:p>
            <a:pPr marL="342900" indent="-342900">
              <a:buAutoNum type="arabicPeriod"/>
            </a:pPr>
            <a:r>
              <a:rPr lang="en-US" sz="1600"/>
              <a:t>Overtime</a:t>
            </a:r>
          </a:p>
          <a:p>
            <a:pPr marL="342900" indent="-342900">
              <a:buAutoNum type="arabicPeriod"/>
            </a:pPr>
            <a:r>
              <a:rPr lang="en-US" sz="1600"/>
              <a:t>Job Role</a:t>
            </a:r>
          </a:p>
          <a:p>
            <a:pPr marL="342900" indent="-342900">
              <a:buAutoNum type="arabicPeriod"/>
            </a:pPr>
            <a:r>
              <a:rPr lang="en-US" sz="1600"/>
              <a:t>Job Level</a:t>
            </a:r>
          </a:p>
          <a:p>
            <a:pPr marL="342900" indent="-342900">
              <a:buAutoNum type="arabicPeriod"/>
            </a:pPr>
            <a:r>
              <a:rPr lang="en-US" sz="1600"/>
              <a:t>Stock Option Level</a:t>
            </a:r>
          </a:p>
          <a:p>
            <a:pPr marL="342900" indent="-342900">
              <a:buAutoNum type="arabicPeriod"/>
            </a:pPr>
            <a:r>
              <a:rPr lang="en-US" sz="1600"/>
              <a:t>Job </a:t>
            </a:r>
            <a:r>
              <a:rPr lang="en-US" sz="1600" err="1"/>
              <a:t>Involvment</a:t>
            </a:r>
          </a:p>
          <a:p>
            <a:pPr marL="0" indent="0">
              <a:buNone/>
            </a:pPr>
            <a:endParaRPr lang="en-US" sz="1600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85A13CC3-B010-42EA-806D-22D19307C53C}"/>
              </a:ext>
            </a:extLst>
          </p:cNvPr>
          <p:cNvSpPr/>
          <p:nvPr/>
        </p:nvSpPr>
        <p:spPr>
          <a:xfrm>
            <a:off x="2934226" y="4524375"/>
            <a:ext cx="3000375" cy="27670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C2BB9AD4-1857-4F23-B631-B0813016534B}"/>
              </a:ext>
            </a:extLst>
          </p:cNvPr>
          <p:cNvSpPr/>
          <p:nvPr/>
        </p:nvSpPr>
        <p:spPr>
          <a:xfrm>
            <a:off x="2923849" y="4924425"/>
            <a:ext cx="3000375" cy="27670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E6D8DB4D-C5BF-467B-B5A5-D197FDF62011}"/>
              </a:ext>
            </a:extLst>
          </p:cNvPr>
          <p:cNvSpPr/>
          <p:nvPr/>
        </p:nvSpPr>
        <p:spPr>
          <a:xfrm>
            <a:off x="2934226" y="5353050"/>
            <a:ext cx="3000375" cy="27670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E8AFEFCA-D57C-47E3-8EF8-6F3FBBCA994C}"/>
              </a:ext>
            </a:extLst>
          </p:cNvPr>
          <p:cNvSpPr/>
          <p:nvPr/>
        </p:nvSpPr>
        <p:spPr>
          <a:xfrm>
            <a:off x="3628837" y="5848350"/>
            <a:ext cx="2305238" cy="2762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4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925B-152D-4FA0-BC7B-458C5571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3) Machine Learning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D0114-C796-4E2D-B643-08D732A71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E8697-7BFA-4101-9C4D-A25CC5B09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Bagging (bootstrap aggregation)</a:t>
            </a:r>
          </a:p>
          <a:p>
            <a:r>
              <a:rPr lang="en-US"/>
              <a:t>Fit many different regression trees independently using random sample of the data and random subset of the variables</a:t>
            </a:r>
          </a:p>
          <a:p>
            <a:r>
              <a:rPr lang="en-US"/>
              <a:t>Trees run independently in parallel then the results are combined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836CC-0A14-424B-89FF-3DDEEA958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Gradent Boosted Model (gbm)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77A2F-1EC1-4778-838F-6101F605E44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Boosting</a:t>
            </a:r>
          </a:p>
          <a:p>
            <a:r>
              <a:rPr lang="en-US"/>
              <a:t>Many trees are fit consecutively with additional tree  trying to reduce the net error of the prior tree ensembles</a:t>
            </a:r>
          </a:p>
          <a:p>
            <a:r>
              <a:rPr lang="en-US"/>
              <a:t>Trees run consecutively and result is the model for the nth tree</a:t>
            </a:r>
          </a:p>
        </p:txBody>
      </p:sp>
    </p:spTree>
    <p:extLst>
      <p:ext uri="{BB962C8B-B14F-4D97-AF65-F5344CB8AC3E}">
        <p14:creationId xmlns:p14="http://schemas.microsoft.com/office/powerpoint/2010/main" val="126399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925B-152D-4FA0-BC7B-458C5571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3) Machine Learning</a:t>
            </a:r>
            <a:r>
              <a:rPr lang="en-US">
                <a:solidFill>
                  <a:srgbClr val="0F6FC6"/>
                </a:solidFill>
              </a:rPr>
              <a:t> continued Random Forest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D0114-C796-4E2D-B643-08D732A71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6471" y="1485900"/>
            <a:ext cx="4480560" cy="731520"/>
          </a:xfrm>
        </p:spPr>
        <p:txBody>
          <a:bodyPr/>
          <a:lstStyle/>
          <a:p>
            <a:r>
              <a:rPr lang="en-US"/>
              <a:t>Random Forest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1763850-98B9-41FD-B77A-74F892DFFF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6" t="11111" r="48364"/>
          <a:stretch/>
        </p:blipFill>
        <p:spPr>
          <a:xfrm>
            <a:off x="7239684" y="1694304"/>
            <a:ext cx="2779559" cy="4898825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EF4A427-092F-4753-B7AA-A5FEE6BBF9A6}"/>
              </a:ext>
            </a:extLst>
          </p:cNvPr>
          <p:cNvSpPr txBox="1">
            <a:spLocks/>
          </p:cNvSpPr>
          <p:nvPr/>
        </p:nvSpPr>
        <p:spPr>
          <a:xfrm>
            <a:off x="1276471" y="2266950"/>
            <a:ext cx="4356100" cy="427602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The random forest model uses variable inclusion mean-squared error to determine relative variable importance. </a:t>
            </a:r>
          </a:p>
          <a:p>
            <a:pPr marL="0" indent="0">
              <a:buNone/>
            </a:pPr>
            <a:r>
              <a:rPr lang="en-US" sz="1600"/>
              <a:t>The top </a:t>
            </a:r>
            <a:r>
              <a:rPr lang="en-US" sz="1600">
                <a:solidFill>
                  <a:srgbClr val="595959"/>
                </a:solidFill>
              </a:rPr>
              <a:t>results of the RF model suggests that OverTime is a clear top variable for attrition.</a:t>
            </a:r>
            <a:endParaRPr lang="en-US"/>
          </a:p>
          <a:p>
            <a:pPr marL="0" indent="0">
              <a:buNone/>
            </a:pPr>
            <a:r>
              <a:rPr lang="en-US" sz="1600"/>
              <a:t>The top-5 variables were selected for future analysis</a:t>
            </a:r>
          </a:p>
          <a:p>
            <a:pPr marL="342900" indent="-342900">
              <a:buAutoNum type="arabicPeriod"/>
            </a:pPr>
            <a:r>
              <a:rPr lang="en-US" sz="1600"/>
              <a:t>Overtime</a:t>
            </a:r>
          </a:p>
          <a:p>
            <a:pPr marL="342900" indent="-342900">
              <a:buAutoNum type="arabicPeriod"/>
            </a:pPr>
            <a:r>
              <a:rPr lang="en-US" sz="1600"/>
              <a:t>Monthly Income</a:t>
            </a:r>
          </a:p>
          <a:p>
            <a:pPr marL="342900" indent="-342900">
              <a:buAutoNum type="arabicPeriod"/>
            </a:pPr>
            <a:r>
              <a:rPr lang="en-US" sz="1600"/>
              <a:t>Job Role</a:t>
            </a:r>
          </a:p>
          <a:p>
            <a:pPr marL="342900" indent="-342900">
              <a:buAutoNum type="arabicPeriod"/>
            </a:pPr>
            <a:r>
              <a:rPr lang="en-US" sz="1600"/>
              <a:t>Total Working Years</a:t>
            </a:r>
          </a:p>
          <a:p>
            <a:pPr marL="342900" indent="-342900">
              <a:buAutoNum type="arabicPeriod"/>
            </a:pPr>
            <a:r>
              <a:rPr lang="en-US" sz="1600"/>
              <a:t>Stock Level Option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4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925B-152D-4FA0-BC7B-458C5571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3) Machine Learning</a:t>
            </a:r>
            <a:r>
              <a:rPr lang="en-US">
                <a:solidFill>
                  <a:srgbClr val="0F6FC6"/>
                </a:solidFill>
              </a:rPr>
              <a:t> continued GBM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D0114-C796-4E2D-B643-08D732A71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530242"/>
            <a:ext cx="4480560" cy="731520"/>
          </a:xfrm>
        </p:spPr>
        <p:txBody>
          <a:bodyPr/>
          <a:lstStyle/>
          <a:p>
            <a:r>
              <a:rPr lang="en-US"/>
              <a:t>GBM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242A8EF-4DE9-4CF4-91AA-F0F1352313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8011" y="1247775"/>
            <a:ext cx="3745643" cy="5505827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7713832-B9CD-4F79-9A6A-9716F74F5187}"/>
              </a:ext>
            </a:extLst>
          </p:cNvPr>
          <p:cNvSpPr txBox="1">
            <a:spLocks/>
          </p:cNvSpPr>
          <p:nvPr/>
        </p:nvSpPr>
        <p:spPr>
          <a:xfrm>
            <a:off x="1276471" y="2266950"/>
            <a:ext cx="4356100" cy="42760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The GBM uses an aggregation of the reduction of sum of squared error on each iteration for each variable to create an estimate of relative influence</a:t>
            </a:r>
          </a:p>
          <a:p>
            <a:pPr marL="0" indent="0">
              <a:buNone/>
            </a:pPr>
            <a:r>
              <a:rPr lang="en-US" sz="1600"/>
              <a:t>Only</a:t>
            </a:r>
            <a:r>
              <a:rPr lang="en-US" sz="1600">
                <a:solidFill>
                  <a:srgbClr val="595959"/>
                </a:solidFill>
              </a:rPr>
              <a:t> six of the variables result in a non-zero influence on Attrition in the GBM model. </a:t>
            </a:r>
          </a:p>
          <a:p>
            <a:pPr marL="0" indent="0">
              <a:buNone/>
            </a:pPr>
            <a:r>
              <a:rPr lang="en-US" sz="1600"/>
              <a:t>These top-6 variables were selected for future analysis</a:t>
            </a:r>
          </a:p>
          <a:p>
            <a:pPr marL="342900" indent="-342900">
              <a:buAutoNum type="arabicPeriod"/>
            </a:pPr>
            <a:r>
              <a:rPr lang="en-US" sz="1600"/>
              <a:t>Overtime</a:t>
            </a:r>
          </a:p>
          <a:p>
            <a:pPr marL="342900" indent="-342900">
              <a:buAutoNum type="arabicPeriod"/>
            </a:pPr>
            <a:r>
              <a:rPr lang="en-US" sz="1600"/>
              <a:t>Total Working </a:t>
            </a:r>
            <a:r>
              <a:rPr lang="en-US" sz="1600">
                <a:solidFill>
                  <a:srgbClr val="595959"/>
                </a:solidFill>
              </a:rPr>
              <a:t>Years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sz="1600"/>
              <a:t>Monthly Income</a:t>
            </a:r>
          </a:p>
          <a:p>
            <a:pPr marL="342900" indent="-342900">
              <a:buAutoNum type="arabicPeriod"/>
            </a:pPr>
            <a:r>
              <a:rPr lang="en-US" sz="1600"/>
              <a:t>Years with current</a:t>
            </a:r>
            <a:r>
              <a:rPr lang="en-US" sz="1600">
                <a:solidFill>
                  <a:srgbClr val="595959"/>
                </a:solidFill>
              </a:rPr>
              <a:t> manager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sz="1600"/>
              <a:t>Stock Level Option</a:t>
            </a:r>
          </a:p>
          <a:p>
            <a:pPr marL="342900" indent="-342900">
              <a:buAutoNum type="arabicPeriod"/>
            </a:pPr>
            <a:r>
              <a:rPr lang="en-US" sz="1600"/>
              <a:t>Job Role</a:t>
            </a:r>
          </a:p>
          <a:p>
            <a:pPr marL="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77440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925B-152D-4FA0-BC7B-458C5571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4) </a:t>
            </a:r>
            <a:r>
              <a:rPr lang="en-US" b="0"/>
              <a:t>Top-Variables Across </a:t>
            </a:r>
            <a:r>
              <a:rPr lang="en-US" b="0">
                <a:solidFill>
                  <a:srgbClr val="0F6FC6"/>
                </a:solidFill>
              </a:rPr>
              <a:t>Methods </a:t>
            </a:r>
            <a:endParaRPr lang="en-US" err="1">
              <a:solidFill>
                <a:srgbClr val="0F6FC6"/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7713832-B9CD-4F79-9A6A-9716F74F5187}"/>
              </a:ext>
            </a:extLst>
          </p:cNvPr>
          <p:cNvSpPr txBox="1">
            <a:spLocks/>
          </p:cNvSpPr>
          <p:nvPr/>
        </p:nvSpPr>
        <p:spPr>
          <a:xfrm>
            <a:off x="1261872" y="1933575"/>
            <a:ext cx="9616320" cy="4276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When combined across all previous methods the following list of variables were identified as top influencers of employee attrition:</a:t>
            </a:r>
          </a:p>
          <a:p>
            <a:pPr marL="0" indent="0">
              <a:buNone/>
            </a:pPr>
            <a:r>
              <a:rPr lang="en-US" sz="1600"/>
              <a:t>Overtime, Job Level, Job Role, Total Working </a:t>
            </a:r>
            <a:r>
              <a:rPr lang="en-US" sz="1600">
                <a:solidFill>
                  <a:srgbClr val="595959"/>
                </a:solidFill>
              </a:rPr>
              <a:t>Years, </a:t>
            </a:r>
            <a:r>
              <a:rPr lang="en-US" sz="1600"/>
              <a:t>Monthly Income</a:t>
            </a:r>
            <a:r>
              <a:rPr lang="en-US" sz="1600">
                <a:solidFill>
                  <a:srgbClr val="595959"/>
                </a:solidFill>
              </a:rPr>
              <a:t>, </a:t>
            </a:r>
            <a:r>
              <a:rPr lang="en-US" sz="1600"/>
              <a:t>Years with current</a:t>
            </a:r>
            <a:r>
              <a:rPr lang="en-US" sz="1600">
                <a:solidFill>
                  <a:srgbClr val="595959"/>
                </a:solidFill>
              </a:rPr>
              <a:t> manager, </a:t>
            </a:r>
            <a:r>
              <a:rPr lang="en-US" sz="1600"/>
              <a:t>Stock Option Level</a:t>
            </a: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600"/>
              <a:t>By creating a model with all variables included and using AIC to stepwise backwards remove variables from the model we can reduce to total number to five:</a:t>
            </a:r>
          </a:p>
          <a:p>
            <a:pPr marL="342900" indent="-342900">
              <a:buAutoNum type="arabicPeriod"/>
            </a:pPr>
            <a:r>
              <a:rPr lang="en-US" sz="1600"/>
              <a:t>Overtime</a:t>
            </a:r>
          </a:p>
          <a:p>
            <a:pPr marL="342900" indent="-342900">
              <a:buAutoNum type="arabicPeriod"/>
            </a:pPr>
            <a:r>
              <a:rPr lang="en-US" sz="1600"/>
              <a:t>Stock Option Level</a:t>
            </a:r>
          </a:p>
          <a:p>
            <a:pPr marL="342900" indent="-342900">
              <a:buAutoNum type="arabicPeriod"/>
            </a:pPr>
            <a:r>
              <a:rPr lang="en-US" sz="1600"/>
              <a:t>Job Role</a:t>
            </a:r>
          </a:p>
          <a:p>
            <a:pPr marL="342900" indent="-342900">
              <a:buAutoNum type="arabicPeriod"/>
            </a:pPr>
            <a:r>
              <a:rPr lang="en-US" sz="1600"/>
              <a:t>Job Level</a:t>
            </a:r>
          </a:p>
          <a:p>
            <a:pPr marL="342900" indent="-342900">
              <a:buAutoNum type="arabicPeriod"/>
            </a:pPr>
            <a:r>
              <a:rPr lang="en-US" sz="1600"/>
              <a:t>Years with current manager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67582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9AD1-79C3-4727-A982-8DCBEE63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4) </a:t>
            </a:r>
            <a:r>
              <a:rPr lang="en-US" b="0"/>
              <a:t>Top-Variables Across Methods</a:t>
            </a:r>
            <a:r>
              <a:rPr lang="en-US" b="0">
                <a:solidFill>
                  <a:srgbClr val="0F6FC6"/>
                </a:solidFill>
              </a:rPr>
              <a:t> Continued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D4894E-D946-4D64-B27E-CDA9258A1D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151845"/>
              </p:ext>
            </p:extLst>
          </p:nvPr>
        </p:nvGraphicFramePr>
        <p:xfrm>
          <a:off x="4695825" y="1590675"/>
          <a:ext cx="649245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160">
                  <a:extLst>
                    <a:ext uri="{9D8B030D-6E8A-4147-A177-3AD203B41FA5}">
                      <a16:colId xmlns:a16="http://schemas.microsoft.com/office/drawing/2014/main" val="3838213070"/>
                    </a:ext>
                  </a:extLst>
                </a:gridCol>
                <a:gridCol w="1214095">
                  <a:extLst>
                    <a:ext uri="{9D8B030D-6E8A-4147-A177-3AD203B41FA5}">
                      <a16:colId xmlns:a16="http://schemas.microsoft.com/office/drawing/2014/main" val="868732035"/>
                    </a:ext>
                  </a:extLst>
                </a:gridCol>
                <a:gridCol w="1575043">
                  <a:extLst>
                    <a:ext uri="{9D8B030D-6E8A-4147-A177-3AD203B41FA5}">
                      <a16:colId xmlns:a16="http://schemas.microsoft.com/office/drawing/2014/main" val="1193617625"/>
                    </a:ext>
                  </a:extLst>
                </a:gridCol>
                <a:gridCol w="1280159">
                  <a:extLst>
                    <a:ext uri="{9D8B030D-6E8A-4147-A177-3AD203B41FA5}">
                      <a16:colId xmlns:a16="http://schemas.microsoft.com/office/drawing/2014/main" val="19706409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Odds 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95% CI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p-value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9288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(Intercept)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0.262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(0.0914, 0.7355)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0.011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71982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err="1">
                          <a:effectLst/>
                        </a:rPr>
                        <a:t>OverTimeYes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4.88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(3.5272, 6.7926)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&lt; 0.001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2858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err="1">
                          <a:effectLst/>
                        </a:rPr>
                        <a:t>YearsWithCurrManager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0.918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(0.8684, 0.9689)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&lt; 0.01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3842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JobLevel2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0.243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(0.1135, 0.4767)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&lt; 0.001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1321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JobLevel3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0.654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(0.2672, 1.5172)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7422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JobLevel4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(0.085, 1.2475)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6966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JobLevel5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2.659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(0.3916, 24.0436)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50991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err="1">
                          <a:effectLst/>
                        </a:rPr>
                        <a:t>JobRoleHuman</a:t>
                      </a:r>
                      <a:r>
                        <a:rPr lang="en-US" sz="1400">
                          <a:effectLst/>
                        </a:rPr>
                        <a:t> Resources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2.086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(0.6563, 6.6149)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72405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err="1">
                          <a:effectLst/>
                        </a:rPr>
                        <a:t>JobRoleLaboratory</a:t>
                      </a:r>
                      <a:r>
                        <a:rPr lang="en-US" sz="1400">
                          <a:effectLst/>
                        </a:rPr>
                        <a:t> Technician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2.173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(0.7816, 6.1783)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547623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err="1">
                          <a:effectLst/>
                        </a:rPr>
                        <a:t>JobRoleManager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0.267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(0.0342, 1.3577)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521794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err="1">
                          <a:effectLst/>
                        </a:rPr>
                        <a:t>JobRoleManufacturing</a:t>
                      </a:r>
                      <a:r>
                        <a:rPr lang="en-US" sz="1400">
                          <a:effectLst/>
                        </a:rPr>
                        <a:t> Director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0.979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(0.3645, 2.6572)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7878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err="1">
                          <a:effectLst/>
                        </a:rPr>
                        <a:t>JobRoleResearch</a:t>
                      </a:r>
                      <a:r>
                        <a:rPr lang="en-US" sz="1400">
                          <a:effectLst/>
                        </a:rPr>
                        <a:t> Director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(0.0101, 0.6566)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&lt; 0.05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5579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err="1">
                          <a:effectLst/>
                        </a:rPr>
                        <a:t>JobRoleResearch</a:t>
                      </a:r>
                      <a:r>
                        <a:rPr lang="en-US" sz="1400">
                          <a:effectLst/>
                        </a:rPr>
                        <a:t> Scientist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0.901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(0.3164, 2.6087)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69676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err="1">
                          <a:effectLst/>
                        </a:rPr>
                        <a:t>JobRoleSales</a:t>
                      </a:r>
                      <a:r>
                        <a:rPr lang="en-US" sz="1400">
                          <a:effectLst/>
                        </a:rPr>
                        <a:t> Executive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3.479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(1.6652, 8.0492)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&lt;0.01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09393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err="1">
                          <a:effectLst/>
                        </a:rPr>
                        <a:t>JobRoleSales</a:t>
                      </a:r>
                      <a:r>
                        <a:rPr lang="en-US" sz="1400">
                          <a:effectLst/>
                        </a:rPr>
                        <a:t> Representative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3.327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(1.091, 10.3026)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&lt;0.05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85933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StockOptionLevel1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0.286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(0.1974, 0.4089)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&lt;0.001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894014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StockOptionLevel2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(0.1435, 0.5414)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&lt;0.001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8129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StockOptionLevel3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0.491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>
                          <a:effectLst/>
                        </a:rPr>
                        <a:t>(0.2459, 0.9269)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&lt;0.05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0284630"/>
                  </a:ext>
                </a:extLst>
              </a:tr>
            </a:tbl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0F29E77-D347-440A-9E35-25678E4ECEEF}"/>
              </a:ext>
            </a:extLst>
          </p:cNvPr>
          <p:cNvSpPr txBox="1">
            <a:spLocks/>
          </p:cNvSpPr>
          <p:nvPr/>
        </p:nvSpPr>
        <p:spPr>
          <a:xfrm>
            <a:off x="95250" y="1933575"/>
            <a:ext cx="4370411" cy="42767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By examining the odds ratios of the variable coefficients from the logit model we are able to get a better estimate of how impactful the various variables are for predicting employee attrition</a:t>
            </a:r>
          </a:p>
          <a:p>
            <a:pPr marL="0" indent="0">
              <a:buNone/>
            </a:pPr>
            <a:r>
              <a:rPr lang="en-US" sz="1600"/>
              <a:t>Some Highlight Insights:</a:t>
            </a:r>
          </a:p>
          <a:p>
            <a:r>
              <a:rPr lang="en-US" sz="1600"/>
              <a:t>If an employee is required to work overtime they are nearly five times more likely to leave the company</a:t>
            </a:r>
          </a:p>
          <a:p>
            <a:r>
              <a:rPr lang="en-US" sz="1600"/>
              <a:t>Once an employee reaches job level 2 they are around four times less likely to leave</a:t>
            </a:r>
          </a:p>
          <a:p>
            <a:r>
              <a:rPr lang="en-US" sz="1600"/>
              <a:t>The addition stock options reduces the likelihood of an employee leaving by two to four times compared to employees with no stock option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08768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within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This will help us better understand the culture of each department and job role</a:t>
            </a:r>
          </a:p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Identify problem areas in the company</a:t>
            </a:r>
          </a:p>
        </p:txBody>
      </p:sp>
    </p:spTree>
    <p:extLst>
      <p:ext uri="{BB962C8B-B14F-4D97-AF65-F5344CB8AC3E}">
        <p14:creationId xmlns:p14="http://schemas.microsoft.com/office/powerpoint/2010/main" val="178801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</a:t>
            </a:r>
            <a:r>
              <a:rPr lang="en-US" dirty="0" err="1"/>
              <a:t>DDSAnalytics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DDSAnalytics</a:t>
            </a:r>
            <a:r>
              <a:rPr lang="en-US" sz="2400" dirty="0"/>
              <a:t> is an analytics company that specialized in talent management solutions for </a:t>
            </a:r>
            <a:r>
              <a:rPr lang="en-US" sz="2400" dirty="0" err="1"/>
              <a:t>Furtune</a:t>
            </a:r>
            <a:r>
              <a:rPr lang="en-US" sz="2400" dirty="0"/>
              <a:t> 100 companies</a:t>
            </a:r>
          </a:p>
          <a:p>
            <a:r>
              <a:rPr lang="en-US" sz="2400" dirty="0"/>
              <a:t>The executive leadership has identified predicting employee turnover as its first application for talent management</a:t>
            </a:r>
          </a:p>
          <a:p>
            <a:r>
              <a:rPr lang="en-US" sz="2400" dirty="0"/>
              <a:t>This project will contain an analysis of existing employee data</a:t>
            </a:r>
          </a:p>
        </p:txBody>
      </p:sp>
    </p:spTree>
    <p:extLst>
      <p:ext uri="{BB962C8B-B14F-4D97-AF65-F5344CB8AC3E}">
        <p14:creationId xmlns:p14="http://schemas.microsoft.com/office/powerpoint/2010/main" val="1708646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263" y="262392"/>
            <a:ext cx="6459490" cy="61921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60" y="1736358"/>
            <a:ext cx="4513730" cy="9360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1860" y="3889754"/>
            <a:ext cx="4787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There is strong statistical evidence (p=0.7832) that job satisfaction and job role are independent of one another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1860" y="262392"/>
            <a:ext cx="57732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Trends within the Company</a:t>
            </a:r>
          </a:p>
        </p:txBody>
      </p:sp>
      <p:sp>
        <p:nvSpPr>
          <p:cNvPr id="8" name="Left Arrow 7"/>
          <p:cNvSpPr/>
          <p:nvPr/>
        </p:nvSpPr>
        <p:spPr>
          <a:xfrm>
            <a:off x="4620986" y="3219696"/>
            <a:ext cx="979714" cy="2775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5110843" y="587829"/>
            <a:ext cx="685800" cy="1959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562" y="-418925"/>
            <a:ext cx="9692640" cy="1428929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Trends within the Company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8" y="1376317"/>
            <a:ext cx="6922120" cy="459964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" r="15411" b="-412"/>
          <a:stretch/>
        </p:blipFill>
        <p:spPr>
          <a:xfrm>
            <a:off x="5862919" y="1376317"/>
            <a:ext cx="5486400" cy="1402742"/>
          </a:xfrm>
        </p:spPr>
      </p:pic>
      <p:sp>
        <p:nvSpPr>
          <p:cNvPr id="6" name="TextBox 5"/>
          <p:cNvSpPr txBox="1"/>
          <p:nvPr/>
        </p:nvSpPr>
        <p:spPr>
          <a:xfrm>
            <a:off x="7094318" y="3388659"/>
            <a:ext cx="40219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There is statistical evidence (p=0.3268) that department and environment satisfaction are independent of one another </a:t>
            </a:r>
          </a:p>
        </p:txBody>
      </p:sp>
      <p:sp>
        <p:nvSpPr>
          <p:cNvPr id="7" name="Left Arrow 6"/>
          <p:cNvSpPr/>
          <p:nvPr/>
        </p:nvSpPr>
        <p:spPr>
          <a:xfrm>
            <a:off x="3886200" y="3820886"/>
            <a:ext cx="1028700" cy="4408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4914900" y="3053443"/>
            <a:ext cx="948019" cy="3352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1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08" y="-149983"/>
            <a:ext cx="9692640" cy="1428929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Trends within the Company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87" y="1936377"/>
            <a:ext cx="654844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36" y="1936377"/>
            <a:ext cx="5417180" cy="1039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3129" y="4112046"/>
            <a:ext cx="39500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There is strong evidence (p=0.9599) that Job Role and Job Involvement are independent of one another</a:t>
            </a:r>
          </a:p>
        </p:txBody>
      </p:sp>
      <p:sp>
        <p:nvSpPr>
          <p:cNvPr id="7" name="Left Arrow 6"/>
          <p:cNvSpPr/>
          <p:nvPr/>
        </p:nvSpPr>
        <p:spPr>
          <a:xfrm>
            <a:off x="3886200" y="4376057"/>
            <a:ext cx="898071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4784271" y="3543300"/>
            <a:ext cx="751115" cy="32657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Within the Company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57"/>
          <a:stretch/>
        </p:blipFill>
        <p:spPr>
          <a:xfrm>
            <a:off x="617768" y="1846729"/>
            <a:ext cx="6548442" cy="4392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211" y="2122394"/>
            <a:ext cx="4075952" cy="7642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39317" y="3550024"/>
            <a:ext cx="37297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Education Level does not have an impact on Job Satisfaction (p=0.36)</a:t>
            </a:r>
          </a:p>
        </p:txBody>
      </p:sp>
    </p:spTree>
    <p:extLst>
      <p:ext uri="{BB962C8B-B14F-4D97-AF65-F5344CB8AC3E}">
        <p14:creationId xmlns:p14="http://schemas.microsoft.com/office/powerpoint/2010/main" val="773002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966" y="-329278"/>
            <a:ext cx="9692640" cy="1428929"/>
          </a:xfrm>
        </p:spPr>
        <p:txBody>
          <a:bodyPr/>
          <a:lstStyle/>
          <a:p>
            <a:r>
              <a:rPr lang="en-US"/>
              <a:t>Trends Within Company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122" y="1882588"/>
            <a:ext cx="5639330" cy="37472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7318" y="2169459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does not appear to be a major difference between monthly income and job satisfaction</a:t>
            </a:r>
          </a:p>
        </p:txBody>
      </p:sp>
    </p:spTree>
    <p:extLst>
      <p:ext uri="{BB962C8B-B14F-4D97-AF65-F5344CB8AC3E}">
        <p14:creationId xmlns:p14="http://schemas.microsoft.com/office/powerpoint/2010/main" val="1686938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86" y="0"/>
            <a:ext cx="9692640" cy="1428929"/>
          </a:xfrm>
        </p:spPr>
        <p:txBody>
          <a:bodyPr/>
          <a:lstStyle/>
          <a:p>
            <a:r>
              <a:rPr lang="en-US" dirty="0"/>
              <a:t>Trends within Company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86" y="1649184"/>
            <a:ext cx="4730714" cy="4954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805" y="1428928"/>
            <a:ext cx="5174851" cy="51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34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90" y="-203771"/>
            <a:ext cx="9692640" cy="1428929"/>
          </a:xfrm>
        </p:spPr>
        <p:txBody>
          <a:bodyPr/>
          <a:lstStyle/>
          <a:p>
            <a:r>
              <a:rPr lang="en-US"/>
              <a:t>Trends Within Company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76" y="1225158"/>
            <a:ext cx="5559552" cy="545322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5043055" y="2867891"/>
            <a:ext cx="665018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4724400" y="1828800"/>
            <a:ext cx="498764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1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-454783"/>
            <a:ext cx="9692640" cy="1428929"/>
          </a:xfrm>
        </p:spPr>
        <p:txBody>
          <a:bodyPr/>
          <a:lstStyle/>
          <a:p>
            <a:r>
              <a:rPr lang="en-US"/>
              <a:t>Demographics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" y="1147483"/>
            <a:ext cx="8595360" cy="4351337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Purpose: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Knowing and understanding your employees leads to a healthier work culture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Can help manage the budget and reallocate money if necessary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Helps motivate employees</a:t>
            </a:r>
          </a:p>
          <a:p>
            <a:pPr lvl="1"/>
            <a:r>
              <a:rPr lang="en-US" sz="2800" dirty="0">
                <a:solidFill>
                  <a:schemeClr val="tx2"/>
                </a:solidFill>
              </a:rPr>
              <a:t>Creates better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5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-383066"/>
            <a:ext cx="9692640" cy="1428929"/>
          </a:xfrm>
        </p:spPr>
        <p:txBody>
          <a:bodyPr/>
          <a:lstStyle/>
          <a:p>
            <a:r>
              <a:rPr lang="en-US" dirty="0"/>
              <a:t>Demographics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331398"/>
            <a:ext cx="10754420" cy="6275294"/>
          </a:xfrm>
          <a:ln>
            <a:solidFill>
              <a:schemeClr val="accent1"/>
            </a:solidFill>
          </a:ln>
        </p:spPr>
      </p:pic>
      <p:sp>
        <p:nvSpPr>
          <p:cNvPr id="10" name="Left Arrow 9"/>
          <p:cNvSpPr/>
          <p:nvPr/>
        </p:nvSpPr>
        <p:spPr>
          <a:xfrm>
            <a:off x="950260" y="434786"/>
            <a:ext cx="645458" cy="1882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50024" y="5209139"/>
            <a:ext cx="3119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DDSAnalytics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 consists on 1233 employees</a:t>
            </a:r>
          </a:p>
        </p:txBody>
      </p:sp>
      <p:sp>
        <p:nvSpPr>
          <p:cNvPr id="12" name="Left Arrow 11"/>
          <p:cNvSpPr/>
          <p:nvPr/>
        </p:nvSpPr>
        <p:spPr>
          <a:xfrm>
            <a:off x="2814918" y="758991"/>
            <a:ext cx="735106" cy="1972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50024" y="5123085"/>
            <a:ext cx="2779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Only 16.8% of employees travel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requently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4285129" y="758991"/>
            <a:ext cx="824754" cy="1972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6508377" y="528916"/>
            <a:ext cx="753035" cy="3286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09883" y="5209139"/>
            <a:ext cx="372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67.15% of employees are in the research department</a:t>
            </a:r>
          </a:p>
        </p:txBody>
      </p:sp>
      <p:sp>
        <p:nvSpPr>
          <p:cNvPr id="19" name="Left Arrow 18"/>
          <p:cNvSpPr/>
          <p:nvPr/>
        </p:nvSpPr>
        <p:spPr>
          <a:xfrm>
            <a:off x="7763435" y="758991"/>
            <a:ext cx="645459" cy="1972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/>
          <p:cNvSpPr/>
          <p:nvPr/>
        </p:nvSpPr>
        <p:spPr>
          <a:xfrm>
            <a:off x="7602071" y="717176"/>
            <a:ext cx="1810870" cy="699248"/>
          </a:xfrm>
          <a:prstGeom prst="fram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0823" y="5369807"/>
            <a:ext cx="3908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69.42% of employees have a bachelor’s degree or higher</a:t>
            </a:r>
          </a:p>
        </p:txBody>
      </p:sp>
      <p:sp>
        <p:nvSpPr>
          <p:cNvPr id="22" name="Left Arrow 21"/>
          <p:cNvSpPr/>
          <p:nvPr/>
        </p:nvSpPr>
        <p:spPr>
          <a:xfrm>
            <a:off x="1918447" y="1900518"/>
            <a:ext cx="627530" cy="19722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140823" y="5369807"/>
            <a:ext cx="327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Life Sciences- 41.93% </a:t>
            </a:r>
          </a:p>
        </p:txBody>
      </p:sp>
      <p:sp>
        <p:nvSpPr>
          <p:cNvPr id="24" name="Left Arrow 23"/>
          <p:cNvSpPr/>
          <p:nvPr/>
        </p:nvSpPr>
        <p:spPr>
          <a:xfrm>
            <a:off x="3182471" y="1760327"/>
            <a:ext cx="654423" cy="1255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115672" y="2433202"/>
            <a:ext cx="130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17.19%</a:t>
            </a:r>
          </a:p>
        </p:txBody>
      </p:sp>
      <p:sp>
        <p:nvSpPr>
          <p:cNvPr id="26" name="Left Arrow 25"/>
          <p:cNvSpPr/>
          <p:nvPr/>
        </p:nvSpPr>
        <p:spPr>
          <a:xfrm>
            <a:off x="5109883" y="2026023"/>
            <a:ext cx="717176" cy="1920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Arrow 26"/>
          <p:cNvSpPr/>
          <p:nvPr/>
        </p:nvSpPr>
        <p:spPr>
          <a:xfrm>
            <a:off x="6329083" y="1745642"/>
            <a:ext cx="555811" cy="1401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68471" y="2450800"/>
            <a:ext cx="233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Only 4%</a:t>
            </a:r>
          </a:p>
        </p:txBody>
      </p:sp>
      <p:sp>
        <p:nvSpPr>
          <p:cNvPr id="29" name="Left Arrow 28"/>
          <p:cNvSpPr/>
          <p:nvPr/>
        </p:nvSpPr>
        <p:spPr>
          <a:xfrm>
            <a:off x="9610165" y="1745642"/>
            <a:ext cx="717176" cy="15487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287435" y="2850910"/>
            <a:ext cx="147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21.8%</a:t>
            </a:r>
          </a:p>
        </p:txBody>
      </p:sp>
      <p:sp>
        <p:nvSpPr>
          <p:cNvPr id="31" name="Left Arrow 30"/>
          <p:cNvSpPr/>
          <p:nvPr/>
        </p:nvSpPr>
        <p:spPr>
          <a:xfrm>
            <a:off x="9610165" y="1900518"/>
            <a:ext cx="717176" cy="19722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287435" y="3374130"/>
            <a:ext cx="1183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19.8%</a:t>
            </a:r>
          </a:p>
        </p:txBody>
      </p:sp>
      <p:sp>
        <p:nvSpPr>
          <p:cNvPr id="33" name="Left Arrow 32"/>
          <p:cNvSpPr/>
          <p:nvPr/>
        </p:nvSpPr>
        <p:spPr>
          <a:xfrm>
            <a:off x="1344707" y="3480607"/>
            <a:ext cx="842683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2376" y="3711440"/>
            <a:ext cx="135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62.9%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2659295" y="3316654"/>
            <a:ext cx="779929" cy="2308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Arrow 35"/>
          <p:cNvSpPr/>
          <p:nvPr/>
        </p:nvSpPr>
        <p:spPr>
          <a:xfrm>
            <a:off x="3893199" y="3345392"/>
            <a:ext cx="663388" cy="1733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Arrow 36"/>
          <p:cNvSpPr/>
          <p:nvPr/>
        </p:nvSpPr>
        <p:spPr>
          <a:xfrm>
            <a:off x="5109883" y="3316654"/>
            <a:ext cx="717176" cy="1639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Arrow 37"/>
          <p:cNvSpPr/>
          <p:nvPr/>
        </p:nvSpPr>
        <p:spPr>
          <a:xfrm>
            <a:off x="6140823" y="3129778"/>
            <a:ext cx="833718" cy="2328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217460" y="343130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23.4%</a:t>
            </a:r>
          </a:p>
        </p:txBody>
      </p:sp>
      <p:sp>
        <p:nvSpPr>
          <p:cNvPr id="40" name="Left Arrow 39"/>
          <p:cNvSpPr/>
          <p:nvPr/>
        </p:nvSpPr>
        <p:spPr>
          <a:xfrm>
            <a:off x="7422776" y="3355242"/>
            <a:ext cx="681317" cy="1733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ket 40"/>
          <p:cNvSpPr/>
          <p:nvPr/>
        </p:nvSpPr>
        <p:spPr>
          <a:xfrm>
            <a:off x="164592" y="4554071"/>
            <a:ext cx="1431126" cy="54023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21341" y="5052612"/>
            <a:ext cx="170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61.3%</a:t>
            </a:r>
          </a:p>
        </p:txBody>
      </p:sp>
      <p:sp>
        <p:nvSpPr>
          <p:cNvPr id="43" name="Left Arrow 42"/>
          <p:cNvSpPr/>
          <p:nvPr/>
        </p:nvSpPr>
        <p:spPr>
          <a:xfrm>
            <a:off x="1344707" y="4265484"/>
            <a:ext cx="573740" cy="233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ame 43"/>
          <p:cNvSpPr/>
          <p:nvPr/>
        </p:nvSpPr>
        <p:spPr>
          <a:xfrm>
            <a:off x="2022797" y="4046027"/>
            <a:ext cx="1527227" cy="104827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Left Arrow 44"/>
          <p:cNvSpPr/>
          <p:nvPr/>
        </p:nvSpPr>
        <p:spPr>
          <a:xfrm>
            <a:off x="4611990" y="4589822"/>
            <a:ext cx="911884" cy="2151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Arrow 45"/>
          <p:cNvSpPr/>
          <p:nvPr/>
        </p:nvSpPr>
        <p:spPr>
          <a:xfrm>
            <a:off x="6019801" y="4589822"/>
            <a:ext cx="833718" cy="2343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Arrow 46"/>
          <p:cNvSpPr/>
          <p:nvPr/>
        </p:nvSpPr>
        <p:spPr>
          <a:xfrm>
            <a:off x="7422776" y="4265484"/>
            <a:ext cx="806824" cy="2330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Arrow 47"/>
          <p:cNvSpPr/>
          <p:nvPr/>
        </p:nvSpPr>
        <p:spPr>
          <a:xfrm>
            <a:off x="9000565" y="4529398"/>
            <a:ext cx="1326776" cy="3552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Arrow 48"/>
          <p:cNvSpPr/>
          <p:nvPr/>
        </p:nvSpPr>
        <p:spPr>
          <a:xfrm>
            <a:off x="10379516" y="4570166"/>
            <a:ext cx="753035" cy="2467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Arrow 49"/>
          <p:cNvSpPr/>
          <p:nvPr/>
        </p:nvSpPr>
        <p:spPr>
          <a:xfrm>
            <a:off x="1449417" y="5855470"/>
            <a:ext cx="678090" cy="22222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Arrow 50"/>
          <p:cNvSpPr/>
          <p:nvPr/>
        </p:nvSpPr>
        <p:spPr>
          <a:xfrm>
            <a:off x="3309591" y="5928674"/>
            <a:ext cx="412375" cy="1111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9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2" grpId="0" animBg="1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 animBg="1"/>
      <p:bldP spid="24" grpId="0" animBg="1"/>
      <p:bldP spid="25" grpId="0"/>
      <p:bldP spid="26" grpId="0" animBg="1"/>
      <p:bldP spid="27" grpId="0" animBg="1"/>
      <p:bldP spid="29" grpId="0" animBg="1"/>
      <p:bldP spid="31" grpId="0" animBg="1"/>
      <p:bldP spid="33" grpId="0" animBg="1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Recorded data was useful for determining attrition</a:t>
            </a:r>
          </a:p>
          <a:p>
            <a:r>
              <a:rPr lang="en-US"/>
              <a:t>Different methodologies can lead to different conclusions about what variables are most important</a:t>
            </a:r>
          </a:p>
          <a:p>
            <a:r>
              <a:rPr lang="en-US"/>
              <a:t>Combining different measures, we determined that the top 5 variables determining attrition are:</a:t>
            </a:r>
          </a:p>
          <a:p>
            <a:pPr lvl="1">
              <a:buFont typeface="Arial" pitchFamily="34" charset="0"/>
              <a:buAutoNum type="arabicPeriod"/>
            </a:pPr>
            <a:r>
              <a:rPr lang="en-US"/>
              <a:t>Overtime</a:t>
            </a:r>
          </a:p>
          <a:p>
            <a:pPr lvl="1">
              <a:buFont typeface="Arial" pitchFamily="34" charset="0"/>
              <a:buAutoNum type="arabicPeriod"/>
            </a:pPr>
            <a:r>
              <a:rPr lang="en-US"/>
              <a:t>Stock Option Level</a:t>
            </a:r>
          </a:p>
          <a:p>
            <a:pPr lvl="1">
              <a:buFont typeface="Arial" pitchFamily="34" charset="0"/>
              <a:buAutoNum type="arabicPeriod"/>
            </a:pPr>
            <a:r>
              <a:rPr lang="en-US"/>
              <a:t>Job Role</a:t>
            </a:r>
          </a:p>
          <a:p>
            <a:pPr lvl="1">
              <a:buFont typeface="Arial" pitchFamily="34" charset="0"/>
              <a:buAutoNum type="arabicPeriod"/>
            </a:pPr>
            <a:r>
              <a:rPr lang="en-US"/>
              <a:t>Job Level</a:t>
            </a:r>
          </a:p>
          <a:p>
            <a:pPr lvl="1">
              <a:buFont typeface="Arial" pitchFamily="34" charset="0"/>
              <a:buAutoNum type="arabicPeriod"/>
            </a:pPr>
            <a:r>
              <a:rPr lang="en-US"/>
              <a:t>Years with current manager</a:t>
            </a:r>
          </a:p>
          <a:p>
            <a:pPr lvl="1"/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65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Talent Management?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Talent management is defined as the iterative process of developing and retaining employees</a:t>
            </a:r>
          </a:p>
          <a:p>
            <a:r>
              <a:rPr lang="en-US" sz="2800" dirty="0"/>
              <a:t>This includes workforce planning, employee training programs, identifying high-potential employees and reducing/preventing voluntary employee turnover (attrition)</a:t>
            </a:r>
          </a:p>
        </p:txBody>
      </p:sp>
    </p:spTree>
    <p:extLst>
      <p:ext uri="{BB962C8B-B14F-4D97-AF65-F5344CB8AC3E}">
        <p14:creationId xmlns:p14="http://schemas.microsoft.com/office/powerpoint/2010/main" val="1409126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Two Main Goals 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Determine the top factors that lead to employee attrition</a:t>
            </a:r>
          </a:p>
          <a:p>
            <a:r>
              <a:rPr lang="en-US" sz="2800" dirty="0"/>
              <a:t>Identify trends within job roles that might exist in the data </a:t>
            </a:r>
          </a:p>
          <a:p>
            <a:r>
              <a:rPr lang="en-US" sz="2800" dirty="0"/>
              <a:t>Discover Employee Demographics</a:t>
            </a:r>
          </a:p>
        </p:txBody>
      </p:sp>
    </p:spTree>
    <p:extLst>
      <p:ext uri="{BB962C8B-B14F-4D97-AF65-F5344CB8AC3E}">
        <p14:creationId xmlns:p14="http://schemas.microsoft.com/office/powerpoint/2010/main" val="106794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Exploratory Analysis Purpose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The company can utilize this analysis to predict factors that lead to employee attrition in order to potentially prevent voluntary employee attrition</a:t>
            </a:r>
          </a:p>
          <a:p>
            <a:r>
              <a:rPr lang="en-US" sz="2800" dirty="0"/>
              <a:t>This will cause saved money </a:t>
            </a:r>
          </a:p>
          <a:p>
            <a:r>
              <a:rPr lang="en-US" sz="2800" dirty="0"/>
              <a:t>This will lead to a competitive advantage over </a:t>
            </a:r>
            <a:r>
              <a:rPr lang="en-US" sz="2800" dirty="0" err="1"/>
              <a:t>DDSAnalytic’s</a:t>
            </a:r>
            <a:r>
              <a:rPr lang="en-US" sz="2800" dirty="0"/>
              <a:t> competitors</a:t>
            </a:r>
          </a:p>
          <a:p>
            <a:r>
              <a:rPr lang="en-US" sz="2800" dirty="0"/>
              <a:t>This will also lead to happier employees and a better work culture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7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0"/>
            <a:ext cx="9692640" cy="1428929"/>
          </a:xfrm>
        </p:spPr>
        <p:txBody>
          <a:bodyPr/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the attrition rate percentage is 16%</a:t>
            </a:r>
          </a:p>
          <a:p>
            <a:r>
              <a:rPr lang="en-US" dirty="0"/>
              <a:t>There are 35 separate variables, including attrition</a:t>
            </a:r>
          </a:p>
          <a:p>
            <a:r>
              <a:rPr lang="en-US" dirty="0"/>
              <a:t>Variables that should be excluded for legal reasons</a:t>
            </a:r>
          </a:p>
          <a:p>
            <a:pPr lvl="1">
              <a:buFont typeface="Wingdings 2" pitchFamily="34" charset="0"/>
              <a:buChar char=""/>
            </a:pPr>
            <a:r>
              <a:rPr lang="en-US" dirty="0"/>
              <a:t>Age</a:t>
            </a:r>
          </a:p>
          <a:p>
            <a:pPr lvl="1">
              <a:buFont typeface="Wingdings 2"/>
              <a:buChar char=""/>
            </a:pPr>
            <a:r>
              <a:rPr lang="en-US" dirty="0"/>
              <a:t>Gender</a:t>
            </a:r>
          </a:p>
          <a:p>
            <a:pPr lvl="1">
              <a:buFont typeface="Wingdings 2"/>
              <a:buChar char=""/>
            </a:pPr>
            <a:r>
              <a:rPr lang="en-US" dirty="0"/>
              <a:t>Marital Status*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Some have little or no information so are discarded</a:t>
            </a:r>
          </a:p>
          <a:p>
            <a:pPr lvl="1">
              <a:buFont typeface="Wingdings 2" pitchFamily="34" charset="0"/>
              <a:buChar char=""/>
            </a:pPr>
            <a:r>
              <a:rPr lang="en-US" dirty="0"/>
              <a:t>Employee number</a:t>
            </a:r>
          </a:p>
          <a:p>
            <a:pPr lvl="1">
              <a:buFont typeface="Wingdings 2"/>
              <a:buChar char=""/>
            </a:pPr>
            <a:r>
              <a:rPr lang="en-US" dirty="0"/>
              <a:t>Over 18</a:t>
            </a:r>
          </a:p>
          <a:p>
            <a:pPr lvl="1">
              <a:buFont typeface="Wingdings 2"/>
              <a:buChar char=""/>
            </a:pPr>
            <a:r>
              <a:rPr lang="en-US" dirty="0">
                <a:solidFill>
                  <a:srgbClr val="595959"/>
                </a:solidFill>
              </a:rPr>
              <a:t>Standard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2CB1-6CF6-48F4-AAC5-827DE63D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337" y="295096"/>
            <a:ext cx="9692640" cy="1428929"/>
          </a:xfrm>
        </p:spPr>
        <p:txBody>
          <a:bodyPr>
            <a:normAutofit/>
          </a:bodyPr>
          <a:lstStyle/>
          <a:p>
            <a:r>
              <a:rPr lang="en-US" dirty="0"/>
              <a:t>Attrition Rate Factors</a:t>
            </a:r>
          </a:p>
        </p:txBody>
      </p:sp>
      <p:pic>
        <p:nvPicPr>
          <p:cNvPr id="4" name="Picture 4" descr="JobRole.png">
            <a:extLst>
              <a:ext uri="{FF2B5EF4-FFF2-40B4-BE49-F238E27FC236}">
                <a16:creationId xmlns:a16="http://schemas.microsoft.com/office/drawing/2014/main" id="{1779380E-C02D-4548-A943-2397909A4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" y="2300568"/>
            <a:ext cx="5071601" cy="3132802"/>
          </a:xfrm>
          <a:prstGeom prst="rect">
            <a:avLst/>
          </a:prstGeom>
        </p:spPr>
      </p:pic>
      <p:pic>
        <p:nvPicPr>
          <p:cNvPr id="6" name="Picture 6" descr="OverTime.png">
            <a:extLst>
              <a:ext uri="{FF2B5EF4-FFF2-40B4-BE49-F238E27FC236}">
                <a16:creationId xmlns:a16="http://schemas.microsoft.com/office/drawing/2014/main" id="{7334FF8A-D8EC-42F9-A450-325182DDA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2300568"/>
            <a:ext cx="5092952" cy="3146683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D81A4164-C86A-40FA-AFF9-3ADBE23DC5C2}"/>
              </a:ext>
            </a:extLst>
          </p:cNvPr>
          <p:cNvSpPr txBox="1"/>
          <p:nvPr/>
        </p:nvSpPr>
        <p:spPr>
          <a:xfrm>
            <a:off x="295275" y="1724025"/>
            <a:ext cx="479882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Some examples of data: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54588" y="5447251"/>
            <a:ext cx="4553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Over Time plays a major factor in attrition rate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5275" y="5601432"/>
            <a:ext cx="522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Sales Representatives have an extremely high rate of attrition</a:t>
            </a:r>
          </a:p>
        </p:txBody>
      </p:sp>
    </p:spTree>
    <p:extLst>
      <p:ext uri="{BB962C8B-B14F-4D97-AF65-F5344CB8AC3E}">
        <p14:creationId xmlns:p14="http://schemas.microsoft.com/office/powerpoint/2010/main" val="271777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2CB1-6CF6-48F4-AAC5-827DE63D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974" y="38100"/>
            <a:ext cx="9692640" cy="1428929"/>
          </a:xfrm>
        </p:spPr>
        <p:txBody>
          <a:bodyPr/>
          <a:lstStyle/>
          <a:p>
            <a:r>
              <a:rPr lang="en-US" dirty="0"/>
              <a:t>Attrition Rate Factors</a:t>
            </a:r>
          </a:p>
        </p:txBody>
      </p:sp>
      <p:pic>
        <p:nvPicPr>
          <p:cNvPr id="4" name="Picture 4" descr="JobLevel.png">
            <a:extLst>
              <a:ext uri="{FF2B5EF4-FFF2-40B4-BE49-F238E27FC236}">
                <a16:creationId xmlns:a16="http://schemas.microsoft.com/office/drawing/2014/main" id="{1779380E-C02D-4548-A943-2397909A4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" y="2106534"/>
            <a:ext cx="5071601" cy="3130017"/>
          </a:xfrm>
          <a:prstGeom prst="rect">
            <a:avLst/>
          </a:prstGeom>
        </p:spPr>
      </p:pic>
      <p:pic>
        <p:nvPicPr>
          <p:cNvPr id="6" name="Picture 6" descr="TotalWorkingYears.png">
            <a:extLst>
              <a:ext uri="{FF2B5EF4-FFF2-40B4-BE49-F238E27FC236}">
                <a16:creationId xmlns:a16="http://schemas.microsoft.com/office/drawing/2014/main" id="{7334FF8A-D8EC-42F9-A450-325182DDA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662" y="2093357"/>
            <a:ext cx="5092952" cy="3143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A4164-C86A-40FA-AFF9-3ADBE23DC5C2}"/>
              </a:ext>
            </a:extLst>
          </p:cNvPr>
          <p:cNvSpPr txBox="1"/>
          <p:nvPr/>
        </p:nvSpPr>
        <p:spPr>
          <a:xfrm>
            <a:off x="295275" y="1724025"/>
            <a:ext cx="479882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3388" y="5236551"/>
            <a:ext cx="470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Those who have a higher job level have a lower attrition rate. From a t test we can conclude the difference in means is not 0.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1" y="5169450"/>
            <a:ext cx="4487988" cy="1688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5232636"/>
            <a:ext cx="3937000" cy="15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7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2CB1-6CF6-48F4-AAC5-827DE63D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27" y="-272684"/>
            <a:ext cx="9692640" cy="1428929"/>
          </a:xfrm>
        </p:spPr>
        <p:txBody>
          <a:bodyPr/>
          <a:lstStyle/>
          <a:p>
            <a:r>
              <a:rPr lang="en-US" dirty="0"/>
              <a:t>Attrition Rate Factors</a:t>
            </a:r>
          </a:p>
        </p:txBody>
      </p:sp>
      <p:pic>
        <p:nvPicPr>
          <p:cNvPr id="4" name="Picture 4" descr="JobSatisfaction.png">
            <a:extLst>
              <a:ext uri="{FF2B5EF4-FFF2-40B4-BE49-F238E27FC236}">
                <a16:creationId xmlns:a16="http://schemas.microsoft.com/office/drawing/2014/main" id="{1779380E-C02D-4548-A943-2397909A4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" y="1467029"/>
            <a:ext cx="5071600" cy="3130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A4164-C86A-40FA-AFF9-3ADBE23DC5C2}"/>
              </a:ext>
            </a:extLst>
          </p:cNvPr>
          <p:cNvSpPr txBox="1"/>
          <p:nvPr/>
        </p:nvSpPr>
        <p:spPr>
          <a:xfrm>
            <a:off x="295275" y="1724025"/>
            <a:ext cx="479882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39" y="4907831"/>
            <a:ext cx="4444708" cy="1734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147" y="1298488"/>
            <a:ext cx="5613400" cy="346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4597046"/>
            <a:ext cx="4826781" cy="189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271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1222</TotalTime>
  <Words>787</Words>
  <Application>Microsoft Office PowerPoint</Application>
  <PresentationFormat>Widescreen</PresentationFormat>
  <Paragraphs>227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View</vt:lpstr>
      <vt:lpstr>DDSAnalytics</vt:lpstr>
      <vt:lpstr>Background of DDSAnalytics</vt:lpstr>
      <vt:lpstr>What is Talent Management?</vt:lpstr>
      <vt:lpstr>Two Main Goals </vt:lpstr>
      <vt:lpstr>Exploratory Analysis Purpose</vt:lpstr>
      <vt:lpstr>About the Data</vt:lpstr>
      <vt:lpstr>Attrition Rate Factors</vt:lpstr>
      <vt:lpstr>Attrition Rate Factors</vt:lpstr>
      <vt:lpstr>Attrition Rate Factors</vt:lpstr>
      <vt:lpstr>PowerPoint Presentation</vt:lpstr>
      <vt:lpstr>Influential Variable Identification</vt:lpstr>
      <vt:lpstr>1) Collinearity Assessment</vt:lpstr>
      <vt:lpstr>2) Univariate Modeling</vt:lpstr>
      <vt:lpstr>3) Machine Learning</vt:lpstr>
      <vt:lpstr>3) Machine Learning continued Random Forest</vt:lpstr>
      <vt:lpstr>3) Machine Learning continued GBM</vt:lpstr>
      <vt:lpstr>4) Top-Variables Across Methods </vt:lpstr>
      <vt:lpstr>4) Top-Variables Across Methods Continued</vt:lpstr>
      <vt:lpstr>Trends within Variables</vt:lpstr>
      <vt:lpstr>PowerPoint Presentation</vt:lpstr>
      <vt:lpstr>Trends within the Company</vt:lpstr>
      <vt:lpstr>Trends within the Company</vt:lpstr>
      <vt:lpstr>Trends Within the Company</vt:lpstr>
      <vt:lpstr>Trends Within Company</vt:lpstr>
      <vt:lpstr>Trends within Company</vt:lpstr>
      <vt:lpstr>Trends Within Company</vt:lpstr>
      <vt:lpstr>Demographics</vt:lpstr>
      <vt:lpstr>Demographics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DDSAnalytics</dc:title>
  <cp:lastModifiedBy>Goresen, Patricia</cp:lastModifiedBy>
  <cp:revision>62</cp:revision>
  <dcterms:modified xsi:type="dcterms:W3CDTF">2017-12-05T00:35:28Z</dcterms:modified>
</cp:coreProperties>
</file>